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745" r:id="rId4"/>
    <p:sldId id="746" r:id="rId5"/>
    <p:sldId id="291" r:id="rId6"/>
    <p:sldId id="360" r:id="rId7"/>
    <p:sldId id="783" r:id="rId8"/>
    <p:sldId id="257" r:id="rId9"/>
    <p:sldId id="784" r:id="rId10"/>
    <p:sldId id="785" r:id="rId11"/>
    <p:sldId id="348" r:id="rId12"/>
    <p:sldId id="786" r:id="rId13"/>
    <p:sldId id="787" r:id="rId14"/>
    <p:sldId id="788" r:id="rId15"/>
    <p:sldId id="358" r:id="rId16"/>
    <p:sldId id="389" r:id="rId17"/>
    <p:sldId id="393" r:id="rId18"/>
    <p:sldId id="396" r:id="rId19"/>
    <p:sldId id="397" r:id="rId20"/>
    <p:sldId id="789" r:id="rId21"/>
    <p:sldId id="758" r:id="rId22"/>
    <p:sldId id="739" r:id="rId23"/>
    <p:sldId id="762" r:id="rId24"/>
    <p:sldId id="780" r:id="rId25"/>
    <p:sldId id="790" r:id="rId26"/>
    <p:sldId id="355" r:id="rId27"/>
    <p:sldId id="756" r:id="rId28"/>
    <p:sldId id="343" r:id="rId29"/>
    <p:sldId id="748" r:id="rId30"/>
    <p:sldId id="333" r:id="rId31"/>
    <p:sldId id="346" r:id="rId32"/>
    <p:sldId id="347" r:id="rId33"/>
    <p:sldId id="749" r:id="rId34"/>
    <p:sldId id="731" r:id="rId35"/>
    <p:sldId id="734" r:id="rId36"/>
    <p:sldId id="736" r:id="rId37"/>
    <p:sldId id="732" r:id="rId38"/>
    <p:sldId id="733" r:id="rId39"/>
    <p:sldId id="741" r:id="rId40"/>
    <p:sldId id="776" r:id="rId41"/>
    <p:sldId id="78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73655" autoAdjust="0"/>
  </p:normalViewPr>
  <p:slideViewPr>
    <p:cSldViewPr snapToGrid="0">
      <p:cViewPr varScale="1">
        <p:scale>
          <a:sx n="59" d="100"/>
          <a:sy n="59" d="100"/>
        </p:scale>
        <p:origin x="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DA117-10E6-4BFD-ADAF-6E7EA5EFA42C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6AFD1-51E9-4B71-9D56-066F69D17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2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86AFD1-51E9-4B71-9D56-066F69D17A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81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7D49-0A3C-46EB-8E1C-106C1194C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1C021-1B81-476A-85A3-A9790C427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0A1B1-2255-4C58-B244-3E02ABAF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EC2-F75E-41E5-9E98-BA1335DD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5C43-B8A3-44D5-A474-F3CC7DF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6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E3C5-350D-4E53-9ACF-A299AE8F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AA61A-888C-4AFA-8593-9D2AB6D75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2D77F-A145-4E2C-823E-B5ABB8C7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C15D-B093-4F22-BB32-C2B1D8AC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E98AC-578D-45FB-BED9-7902F420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37601-32B1-40CB-9322-8C42640E0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CC68D-9DCF-450F-8372-E1CE84BC7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08BF9-1D50-44AA-BDF3-3F00CA1C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9369-2A1F-42AD-9DA3-3F6F16DD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6BAAF-DFBA-4EE2-9FD9-D66F6BCE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65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7D49-0A3C-46EB-8E1C-106C1194C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1C021-1B81-476A-85A3-A9790C427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0A1B1-2255-4C58-B244-3E02ABAF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EC2-F75E-41E5-9E98-BA1335DD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5C43-B8A3-44D5-A474-F3CC7DF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86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D071-B6FD-4F12-8935-8160D6FE3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056"/>
            <a:ext cx="10515600" cy="1325563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B998-74F9-42B5-8DFA-847F1234D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731"/>
            <a:ext cx="10515600" cy="4757131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80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4ADF-B487-4F63-8EBC-EB47C7FC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FE1C2-ECEC-4871-95D4-6E825EF35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370E2-90B8-44EE-9C0C-2323FE5B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FBEFF-5FCB-4C7A-AB66-3984B248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AE514-926B-49DB-A293-C9A413A5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1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58D3-20A5-4EB1-BB0C-A841FE77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85A70-C0D9-4D0E-8848-5AB546F21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60AA4-A946-431E-88B9-4137792AF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9EC5E-0CC5-46FA-A67F-829E0D342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1F9A-F569-4AD9-948C-FF219F39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81CEC-150F-4EA8-8D31-18D0DF1C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65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1F67-CF1C-40DD-8966-3D1E99ED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4539C-3EE8-4C7D-9A87-B325D54C2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5959B-5305-427B-AD9E-A877DEBF1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33ADE-0BE2-4235-8777-DBCE6467F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0D0B3-6529-462D-9F6D-78633561D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44967-B153-472D-A03A-C6CA824B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A2E02-8A1A-487C-9EBC-377AF15B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B0991-2ACB-404F-8F57-23C3CA4D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87AB3-1B9A-4044-8EE7-5BF5BCBD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C5BAA-D49A-4B57-A752-4B42366A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17D56-F767-49C5-8E2A-4E759B7C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D58AA-9FF9-4991-A7BC-6567529B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90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4830C-2CDB-45E8-9C41-A1D64389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76091-CD5C-449E-B96C-CC66394F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88013-AFFB-4681-B51B-741F7081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75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630D-7FAA-4425-8CD2-6299717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9A20-98C1-44EC-B39C-952BA3B50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2F57C-0FCC-4540-A105-F733044DC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9C767-62CC-4CA9-AF1D-4E049993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9AAAE-E77E-4FB8-B001-8507C16F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EF175-C626-4C86-8741-D6C2A9FC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0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D071-B6FD-4F12-8935-8160D6FE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B998-74F9-42B5-8DFA-847F1234D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917B-93E4-4FB8-8887-96A8D39C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BF2E6-B840-4E5D-BB20-6D3A9782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2E0B7-1032-4984-8399-B761860E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96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F58-F979-440C-9DEC-2DCF48F9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9D3E8-9D59-487A-B75B-FB267EE9F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097EF-8C12-489A-AEFB-5BAA1F5C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3F761-5E1D-456F-86D1-E9D21766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83D2A-30CF-4472-B7F7-0A9AEEDE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48BB0-DB3D-4D6B-A072-C5C176C9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30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E3C5-350D-4E53-9ACF-A299AE8F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AA61A-888C-4AFA-8593-9D2AB6D75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2D77F-A145-4E2C-823E-B5ABB8C7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C15D-B093-4F22-BB32-C2B1D8AC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E98AC-578D-45FB-BED9-7902F420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47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37601-32B1-40CB-9322-8C42640E0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CC68D-9DCF-450F-8372-E1CE84BC7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08BF9-1D50-44AA-BDF3-3F00CA1C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9369-2A1F-42AD-9DA3-3F6F16DD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6BAAF-DFBA-4EE2-9FD9-D66F6BCE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4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4ADF-B487-4F63-8EBC-EB47C7FC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FE1C2-ECEC-4871-95D4-6E825EF35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370E2-90B8-44EE-9C0C-2323FE5B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FBEFF-5FCB-4C7A-AB66-3984B248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AE514-926B-49DB-A293-C9A413A5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2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58D3-20A5-4EB1-BB0C-A841FE77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85A70-C0D9-4D0E-8848-5AB546F21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60AA4-A946-431E-88B9-4137792AF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9EC5E-0CC5-46FA-A67F-829E0D342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1F9A-F569-4AD9-948C-FF219F39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81CEC-150F-4EA8-8D31-18D0DF1C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3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1F67-CF1C-40DD-8966-3D1E99ED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4539C-3EE8-4C7D-9A87-B325D54C2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5959B-5305-427B-AD9E-A877DEBF1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33ADE-0BE2-4235-8777-DBCE6467F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0D0B3-6529-462D-9F6D-78633561D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44967-B153-472D-A03A-C6CA824B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A2E02-8A1A-487C-9EBC-377AF15B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B0991-2ACB-404F-8F57-23C3CA4D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4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87AB3-1B9A-4044-8EE7-5BF5BCBD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C5BAA-D49A-4B57-A752-4B42366A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17D56-F767-49C5-8E2A-4E759B7C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D58AA-9FF9-4991-A7BC-6567529B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0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4830C-2CDB-45E8-9C41-A1D64389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76091-CD5C-449E-B96C-CC66394F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88013-AFFB-4681-B51B-741F7081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6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630D-7FAA-4425-8CD2-6299717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9A20-98C1-44EC-B39C-952BA3B50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2F57C-0FCC-4540-A105-F733044DC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9C767-62CC-4CA9-AF1D-4E049993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9AAAE-E77E-4FB8-B001-8507C16F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EF175-C626-4C86-8741-D6C2A9FC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F58-F979-440C-9DEC-2DCF48F9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9D3E8-9D59-487A-B75B-FB267EE9F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097EF-8C12-489A-AEFB-5BAA1F5C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3F761-5E1D-456F-86D1-E9D21766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B1D1-5DE1-47DB-A0E0-D90E014977A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83D2A-30CF-4472-B7F7-0A9AEEDE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48BB0-DB3D-4D6B-A072-C5C176C9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E99F-0117-4778-A5E6-E87F21AC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5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AAB4D-54BB-4AE2-A1CD-CB5BC695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EE965-DBB1-4267-AC1D-F2F02BAE3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27C8F-6D0F-4BE0-88EA-70E105671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1215B1D1-5DE1-47DB-A0E0-D90E014977A8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F2317-553D-4A7D-AB16-B818C33C2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3514-1016-4B3C-B5F1-B5CCEE697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2C6EE99F-0117-4778-A5E6-E87F21AC5D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8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AAB4D-54BB-4AE2-A1CD-CB5BC695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0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EE965-DBB1-4267-AC1D-F2F02BAE3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4480"/>
            <a:ext cx="10515600" cy="478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54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366/6464/447.abstrac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heverge.com/c/22444020/chicago-pd-predictive-policing-heat-list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chicagopolicesurveillance.com/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ome.chicagopolice.org/wp-content/uploads/2019/01/FACT-SHEET-Crime-and-Victimization-Risk-Model-1.pdf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6C8B-9AB5-4B36-A44B-C6B45DD2D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2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INST 414: Data Science Techniques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4900" dirty="0"/>
              <a:t>Lecture 1</a:t>
            </a:r>
            <a:br>
              <a:rPr lang="en-US" sz="4900" dirty="0"/>
            </a:br>
            <a:r>
              <a:rPr lang="en-US" sz="4900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7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5806-2CE2-493D-AE74-4582D4FD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Bail/Pretrial Detention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6E404-05D7-4AC2-9370-8D3153161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person gets arrested, they go in front of a judge who decides whether the person will be detained or released while the case works its way through the court</a:t>
            </a:r>
          </a:p>
          <a:p>
            <a:endParaRPr lang="en-US" dirty="0"/>
          </a:p>
          <a:p>
            <a:r>
              <a:rPr lang="en-US" dirty="0"/>
              <a:t>Often this decision is based on flight or public safety risk:</a:t>
            </a:r>
          </a:p>
          <a:p>
            <a:pPr lvl="1">
              <a:buFontTx/>
              <a:buChar char="-"/>
            </a:pPr>
            <a:r>
              <a:rPr lang="en-US" dirty="0"/>
              <a:t>Will the defendant be re-arrested during this pretrial period?</a:t>
            </a:r>
          </a:p>
          <a:p>
            <a:pPr lvl="1">
              <a:buFontTx/>
              <a:buChar char="-"/>
            </a:pPr>
            <a:r>
              <a:rPr lang="en-US" dirty="0"/>
              <a:t>Will the defendant not show up at a future court date?</a:t>
            </a:r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Both of these questions are essentially predictions/forecasts</a:t>
            </a:r>
          </a:p>
        </p:txBody>
      </p:sp>
    </p:spTree>
    <p:extLst>
      <p:ext uri="{BB962C8B-B14F-4D97-AF65-F5344CB8AC3E}">
        <p14:creationId xmlns:p14="http://schemas.microsoft.com/office/powerpoint/2010/main" val="416784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80FB-4B6E-9FBB-C50A-FDA990B8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3F46E-38DB-BD7A-B162-4E3EFA8D4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731"/>
            <a:ext cx="3040117" cy="4757131"/>
          </a:xfrm>
        </p:spPr>
        <p:txBody>
          <a:bodyPr>
            <a:normAutofit/>
          </a:bodyPr>
          <a:lstStyle/>
          <a:p>
            <a:r>
              <a:rPr lang="en-US" dirty="0"/>
              <a:t>The pretrial jail population in the U.S. increased 400% over 3 decades. </a:t>
            </a:r>
          </a:p>
          <a:p>
            <a:endParaRPr lang="en-US" dirty="0"/>
          </a:p>
          <a:p>
            <a:r>
              <a:rPr lang="en-US" dirty="0"/>
              <a:t>Driven by the use of cash bail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96934F-57D2-D06D-5070-43D2944C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297" y="438807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BEF60-CA6A-73FB-5B3D-E0EFD0D61297}"/>
              </a:ext>
            </a:extLst>
          </p:cNvPr>
          <p:cNvSpPr txBox="1"/>
          <p:nvPr/>
        </p:nvSpPr>
        <p:spPr>
          <a:xfrm>
            <a:off x="4795520" y="6319520"/>
            <a:ext cx="655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https://www.prisonpolicy.org/reports/jailsovertime.html</a:t>
            </a:r>
          </a:p>
        </p:txBody>
      </p:sp>
    </p:spTree>
    <p:extLst>
      <p:ext uri="{BB962C8B-B14F-4D97-AF65-F5344CB8AC3E}">
        <p14:creationId xmlns:p14="http://schemas.microsoft.com/office/powerpoint/2010/main" val="11498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E853-314D-7193-4E78-BD11CA61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4443-8805-FB12-0F69-1F2E6BF08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use of cash bail (examples: NJ, Maryland)</a:t>
            </a:r>
          </a:p>
          <a:p>
            <a:r>
              <a:rPr lang="en-US" dirty="0"/>
              <a:t>Use algorithms to assess risk</a:t>
            </a:r>
          </a:p>
          <a:p>
            <a:pPr lvl="1"/>
            <a:r>
              <a:rPr lang="en-US" dirty="0"/>
              <a:t>Public Safety Assessment</a:t>
            </a:r>
          </a:p>
        </p:txBody>
      </p:sp>
    </p:spTree>
    <p:extLst>
      <p:ext uri="{BB962C8B-B14F-4D97-AF65-F5344CB8AC3E}">
        <p14:creationId xmlns:p14="http://schemas.microsoft.com/office/powerpoint/2010/main" val="429109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E853-314D-7193-4E78-BD11CA61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4443-8805-FB12-0F69-1F2E6BF0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731"/>
            <a:ext cx="10515600" cy="1419629"/>
          </a:xfrm>
        </p:spPr>
        <p:txBody>
          <a:bodyPr/>
          <a:lstStyle/>
          <a:p>
            <a:r>
              <a:rPr lang="en-US" dirty="0"/>
              <a:t>Reduce use of cash bail (examples: NJ, Maryland)</a:t>
            </a:r>
          </a:p>
          <a:p>
            <a:r>
              <a:rPr lang="en-US" dirty="0"/>
              <a:t>Use algorithms to assess risk</a:t>
            </a:r>
          </a:p>
          <a:p>
            <a:pPr lvl="1"/>
            <a:r>
              <a:rPr lang="en-US" dirty="0"/>
              <a:t>Public Safety Assessment (PSA)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B0981-DE15-ECDD-0C6F-791BBA06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74" y="3158221"/>
            <a:ext cx="10061893" cy="38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4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1B76-1ED0-4E10-BDD4-685C2E15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Safety Assessment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15422-65FD-4595-A200-01DDA318D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3951" y="376055"/>
            <a:ext cx="3715268" cy="13146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088B-14E0-474B-9BB3-4A1209A1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4777"/>
            <a:ext cx="7306695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3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1B76-1ED0-4E10-BDD4-685C2E15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Safety Assessment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15422-65FD-4595-A200-01DDA318D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3951" y="376055"/>
            <a:ext cx="3715268" cy="13146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088B-14E0-474B-9BB3-4A1209A1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91" y="2436024"/>
            <a:ext cx="7306695" cy="2438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5F809-EF5D-43A3-8B78-34519D12C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97" y="1858995"/>
            <a:ext cx="283884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2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E542-0EE4-4898-9392-225A8DD6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B88BA-9AC7-4D61-886A-39CE0929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Defendant arrested on a harassment charge</a:t>
            </a:r>
          </a:p>
          <a:p>
            <a:pPr lvl="1"/>
            <a:r>
              <a:rPr lang="en-US" dirty="0"/>
              <a:t>Had one prior violent conviction</a:t>
            </a:r>
          </a:p>
          <a:p>
            <a:pPr lvl="1"/>
            <a:r>
              <a:rPr lang="en-US" dirty="0"/>
              <a:t>Had one failure to appear last year</a:t>
            </a:r>
          </a:p>
          <a:p>
            <a:pPr lvl="1"/>
            <a:r>
              <a:rPr lang="en-US" dirty="0"/>
              <a:t>Had no pending charges</a:t>
            </a:r>
          </a:p>
          <a:p>
            <a:pPr lvl="1"/>
            <a:endParaRPr lang="en-US" dirty="0"/>
          </a:p>
          <a:p>
            <a:r>
              <a:rPr lang="en-US" dirty="0"/>
              <a:t>What is this defendant’s FTA score?</a:t>
            </a:r>
          </a:p>
        </p:txBody>
      </p:sp>
    </p:spTree>
    <p:extLst>
      <p:ext uri="{BB962C8B-B14F-4D97-AF65-F5344CB8AC3E}">
        <p14:creationId xmlns:p14="http://schemas.microsoft.com/office/powerpoint/2010/main" val="249075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E542-0EE4-4898-9392-225A8DD6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B88BA-9AC7-4D61-886A-39CE0929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Defendant arrested on a harassment charge</a:t>
            </a:r>
          </a:p>
          <a:p>
            <a:pPr lvl="1"/>
            <a:r>
              <a:rPr lang="en-US" dirty="0"/>
              <a:t>Had one prior violent conviction</a:t>
            </a:r>
          </a:p>
          <a:p>
            <a:pPr lvl="1"/>
            <a:r>
              <a:rPr lang="en-US" dirty="0"/>
              <a:t>Had one failure to appear last year</a:t>
            </a:r>
          </a:p>
          <a:p>
            <a:pPr lvl="1"/>
            <a:r>
              <a:rPr lang="en-US" dirty="0"/>
              <a:t>Had no pending charges</a:t>
            </a:r>
          </a:p>
          <a:p>
            <a:r>
              <a:rPr lang="en-US" dirty="0"/>
              <a:t>What is this defendant’s FTA score?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B6D91-AD85-45B4-93D1-FCF08E93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16" y="4172633"/>
            <a:ext cx="6847486" cy="22854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C3D963-3577-4816-9CE6-1816C8AFBCF5}"/>
              </a:ext>
            </a:extLst>
          </p:cNvPr>
          <p:cNvSpPr/>
          <p:nvPr/>
        </p:nvSpPr>
        <p:spPr>
          <a:xfrm>
            <a:off x="7128094" y="5045643"/>
            <a:ext cx="489855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A8670C-53F2-4AFF-8942-D2C483553017}"/>
              </a:ext>
            </a:extLst>
          </p:cNvPr>
          <p:cNvSpPr/>
          <p:nvPr/>
        </p:nvSpPr>
        <p:spPr>
          <a:xfrm>
            <a:off x="7628835" y="5350442"/>
            <a:ext cx="524564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17E5EA-C142-436D-ACC9-63B5FCF1EC10}"/>
              </a:ext>
            </a:extLst>
          </p:cNvPr>
          <p:cNvSpPr/>
          <p:nvPr/>
        </p:nvSpPr>
        <p:spPr>
          <a:xfrm>
            <a:off x="7509093" y="5655243"/>
            <a:ext cx="339507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6AFE0A-9284-4D25-B019-576EBCB5F559}"/>
              </a:ext>
            </a:extLst>
          </p:cNvPr>
          <p:cNvSpPr/>
          <p:nvPr/>
        </p:nvSpPr>
        <p:spPr>
          <a:xfrm>
            <a:off x="7128092" y="5970931"/>
            <a:ext cx="489855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27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E542-0EE4-4898-9392-225A8DD6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B88BA-9AC7-4D61-886A-39CE0929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Defendant arrested on a harassment charge</a:t>
            </a:r>
          </a:p>
          <a:p>
            <a:pPr lvl="1"/>
            <a:r>
              <a:rPr lang="en-US" dirty="0"/>
              <a:t>Had one prior violent conviction</a:t>
            </a:r>
          </a:p>
          <a:p>
            <a:pPr lvl="1"/>
            <a:r>
              <a:rPr lang="en-US" dirty="0"/>
              <a:t>Had one failure to appear last year</a:t>
            </a:r>
          </a:p>
          <a:p>
            <a:pPr lvl="1"/>
            <a:r>
              <a:rPr lang="en-US" dirty="0"/>
              <a:t>Had no pending charges</a:t>
            </a:r>
          </a:p>
          <a:p>
            <a:r>
              <a:rPr lang="en-US" dirty="0"/>
              <a:t>What is this defendant’s FTA score?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B6D91-AD85-45B4-93D1-FCF08E93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16" y="4172633"/>
            <a:ext cx="6847486" cy="228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884BD-904D-495C-B627-5937E977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6" y="793373"/>
            <a:ext cx="1976362" cy="30374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C3D963-3577-4816-9CE6-1816C8AFBCF5}"/>
              </a:ext>
            </a:extLst>
          </p:cNvPr>
          <p:cNvSpPr/>
          <p:nvPr/>
        </p:nvSpPr>
        <p:spPr>
          <a:xfrm>
            <a:off x="7128094" y="5045643"/>
            <a:ext cx="489855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A8670C-53F2-4AFF-8942-D2C483553017}"/>
              </a:ext>
            </a:extLst>
          </p:cNvPr>
          <p:cNvSpPr/>
          <p:nvPr/>
        </p:nvSpPr>
        <p:spPr>
          <a:xfrm>
            <a:off x="7628835" y="5350442"/>
            <a:ext cx="524564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17E5EA-C142-436D-ACC9-63B5FCF1EC10}"/>
              </a:ext>
            </a:extLst>
          </p:cNvPr>
          <p:cNvSpPr/>
          <p:nvPr/>
        </p:nvSpPr>
        <p:spPr>
          <a:xfrm>
            <a:off x="7509093" y="5655243"/>
            <a:ext cx="339507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6AFE0A-9284-4D25-B019-576EBCB5F559}"/>
              </a:ext>
            </a:extLst>
          </p:cNvPr>
          <p:cNvSpPr/>
          <p:nvPr/>
        </p:nvSpPr>
        <p:spPr>
          <a:xfrm>
            <a:off x="7128092" y="5970931"/>
            <a:ext cx="489855" cy="23706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074FE-3C78-48C2-B9A5-95460AE2A654}"/>
              </a:ext>
            </a:extLst>
          </p:cNvPr>
          <p:cNvSpPr/>
          <p:nvPr/>
        </p:nvSpPr>
        <p:spPr>
          <a:xfrm>
            <a:off x="8983163" y="2052073"/>
            <a:ext cx="1554209" cy="28835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AC4FE-6972-4766-A99F-9AFB1A7A0070}"/>
              </a:ext>
            </a:extLst>
          </p:cNvPr>
          <p:cNvSpPr txBox="1"/>
          <p:nvPr/>
        </p:nvSpPr>
        <p:spPr>
          <a:xfrm>
            <a:off x="456827" y="521817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+ 1 + 2 + 0 = 3</a:t>
            </a:r>
          </a:p>
        </p:txBody>
      </p:sp>
    </p:spTree>
    <p:extLst>
      <p:ext uri="{BB962C8B-B14F-4D97-AF65-F5344CB8AC3E}">
        <p14:creationId xmlns:p14="http://schemas.microsoft.com/office/powerpoint/2010/main" val="226865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Course Roadmap</a:t>
            </a:r>
          </a:p>
        </p:txBody>
      </p:sp>
    </p:spTree>
    <p:extLst>
      <p:ext uri="{BB962C8B-B14F-4D97-AF65-F5344CB8AC3E}">
        <p14:creationId xmlns:p14="http://schemas.microsoft.com/office/powerpoint/2010/main" val="1856351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2CAF-FC37-4A22-A963-9AD7E1BA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2E62-509C-428D-86AD-39932A190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is 1 hours and 15 minutes</a:t>
            </a:r>
          </a:p>
          <a:p>
            <a:pPr lvl="1"/>
            <a:r>
              <a:rPr lang="en-US" dirty="0"/>
              <a:t>Plan:</a:t>
            </a:r>
          </a:p>
          <a:p>
            <a:pPr lvl="2"/>
            <a:r>
              <a:rPr lang="en-US" dirty="0"/>
              <a:t>Thursdays: Lecture</a:t>
            </a:r>
          </a:p>
          <a:p>
            <a:pPr lvl="2"/>
            <a:r>
              <a:rPr lang="en-US" dirty="0"/>
              <a:t>Fridays: Discussion Sections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TAs: </a:t>
            </a:r>
          </a:p>
          <a:p>
            <a:pPr lvl="1"/>
            <a:r>
              <a:rPr lang="en-US" dirty="0"/>
              <a:t>Marilyn Harbert (</a:t>
            </a:r>
            <a:r>
              <a:rPr lang="en-US" dirty="0" err="1"/>
              <a:t>mharbert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Kem Nguyen-Le (</a:t>
            </a:r>
            <a:r>
              <a:rPr lang="en-US" dirty="0" err="1"/>
              <a:t>nlpa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UTA:</a:t>
            </a:r>
          </a:p>
          <a:p>
            <a:pPr lvl="1"/>
            <a:r>
              <a:rPr lang="en-US" dirty="0"/>
              <a:t>Josephine Whittington (</a:t>
            </a:r>
            <a:r>
              <a:rPr lang="en-US" dirty="0" err="1"/>
              <a:t>jwhitt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Office Hours: TBD + By Appointment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7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DDC7-E927-4285-8561-8EBE8D60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EC7E-8AF0-4BBB-A509-28EDEC8D0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a 0-1 outcome</a:t>
            </a:r>
          </a:p>
          <a:p>
            <a:pPr lvl="1"/>
            <a:r>
              <a:rPr lang="en-US" dirty="0"/>
              <a:t>What is the chance that some outcome (rearrest) will happen?</a:t>
            </a:r>
          </a:p>
          <a:p>
            <a:endParaRPr lang="en-US" dirty="0"/>
          </a:p>
          <a:p>
            <a:r>
              <a:rPr lang="en-US" dirty="0"/>
              <a:t>Probability</a:t>
            </a:r>
          </a:p>
          <a:p>
            <a:pPr lvl="1"/>
            <a:r>
              <a:rPr lang="en-US" dirty="0"/>
              <a:t>Marginal, Joint, Conditional probabilities</a:t>
            </a:r>
          </a:p>
          <a:p>
            <a:pPr lvl="1"/>
            <a:r>
              <a:rPr lang="en-US" dirty="0"/>
              <a:t>Bayes Theorem</a:t>
            </a:r>
          </a:p>
          <a:p>
            <a:pPr lvl="1"/>
            <a:r>
              <a:rPr lang="en-US" dirty="0"/>
              <a:t>Weighted Averages / Expected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13860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DDC7-E927-4285-8561-8EBE8D60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EC7E-8AF0-4BBB-A509-28EDEC8D0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Evaluating Algorithms I :</a:t>
            </a:r>
          </a:p>
          <a:p>
            <a:pPr lvl="1"/>
            <a:r>
              <a:rPr lang="en-US" dirty="0"/>
              <a:t>Predictive accuracy</a:t>
            </a:r>
          </a:p>
          <a:p>
            <a:r>
              <a:rPr lang="en-US" dirty="0"/>
              <a:t>Algorithms	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Linear and Logistic Regression</a:t>
            </a:r>
          </a:p>
          <a:p>
            <a:pPr lvl="2"/>
            <a:r>
              <a:rPr lang="en-US" dirty="0"/>
              <a:t>Cross-validation / Hyperparameter Tuning / Bias-variance Tradeoff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Random Forest / Gradient Boosting</a:t>
            </a:r>
          </a:p>
          <a:p>
            <a:r>
              <a:rPr lang="en-US" dirty="0"/>
              <a:t>Evaluating Algorithms II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Impact </a:t>
            </a:r>
          </a:p>
        </p:txBody>
      </p:sp>
    </p:spTree>
    <p:extLst>
      <p:ext uri="{BB962C8B-B14F-4D97-AF65-F5344CB8AC3E}">
        <p14:creationId xmlns:p14="http://schemas.microsoft.com/office/powerpoint/2010/main" val="338843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DDC7-E927-4285-8561-8EBE8D60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EC7E-8AF0-4BBB-A509-28EDEC8D0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part of the course:</a:t>
            </a:r>
          </a:p>
          <a:p>
            <a:pPr lvl="1"/>
            <a:r>
              <a:rPr lang="en-US" dirty="0"/>
              <a:t>Text-mining</a:t>
            </a:r>
          </a:p>
          <a:p>
            <a:pPr lvl="2"/>
            <a:r>
              <a:rPr lang="en-US" dirty="0"/>
              <a:t>Vector-space model</a:t>
            </a:r>
          </a:p>
          <a:p>
            <a:pPr lvl="2"/>
            <a:r>
              <a:rPr lang="en-US" dirty="0"/>
              <a:t>What are large language models doing?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7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FA63-58FB-5A09-D006-D168063D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Does Not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6DC04-8E2A-9DC5-AD81-B32BE159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machine learning approaches:</a:t>
            </a:r>
          </a:p>
          <a:p>
            <a:pPr lvl="1"/>
            <a:r>
              <a:rPr lang="en-US" dirty="0"/>
              <a:t>Social network analysis</a:t>
            </a:r>
          </a:p>
          <a:p>
            <a:pPr lvl="1"/>
            <a:r>
              <a:rPr lang="en-US" dirty="0"/>
              <a:t>Recommendation systems</a:t>
            </a:r>
          </a:p>
          <a:p>
            <a:pPr lvl="1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13400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BD74-47A1-144B-217C-E45D4866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Coding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11E3E-B844-A5E3-A5BE-1EBC8D1AC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Objectives: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Pandas (data manipulation)</a:t>
            </a:r>
          </a:p>
          <a:p>
            <a:pPr lvl="1"/>
            <a:r>
              <a:rPr lang="en-US" dirty="0"/>
              <a:t>Scikit-Learn (ML models)</a:t>
            </a:r>
          </a:p>
          <a:p>
            <a:pPr lvl="1"/>
            <a:r>
              <a:rPr lang="en-US" dirty="0"/>
              <a:t>Seaborn (visualization)</a:t>
            </a:r>
          </a:p>
          <a:p>
            <a:pPr lvl="1"/>
            <a:r>
              <a:rPr lang="en-US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949939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BA8A-420D-4CF8-83E3-67357CDD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+ Grading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3321DD-9CF1-220F-37ED-1027A949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2066735"/>
            <a:ext cx="7916380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Science Process</a:t>
            </a:r>
          </a:p>
        </p:txBody>
      </p:sp>
    </p:spTree>
    <p:extLst>
      <p:ext uri="{BB962C8B-B14F-4D97-AF65-F5344CB8AC3E}">
        <p14:creationId xmlns:p14="http://schemas.microsoft.com/office/powerpoint/2010/main" val="345376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6105-CC1B-4CAD-89C8-A7DB0E31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C75F3-D764-4B13-80E9-3E66974B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What decision is the algorithm trying to help with? </a:t>
            </a:r>
          </a:p>
          <a:p>
            <a:pPr lvl="1"/>
            <a:r>
              <a:rPr lang="en-US" dirty="0"/>
              <a:t>For example: Likelihood that defendant will not show up at next court date (Failure To Appear)</a:t>
            </a:r>
          </a:p>
          <a:p>
            <a:pPr lvl="1"/>
            <a:r>
              <a:rPr lang="en-US" dirty="0"/>
              <a:t>Choose an outcome to predict</a:t>
            </a:r>
          </a:p>
          <a:p>
            <a:pPr lvl="1"/>
            <a:endParaRPr lang="en-US" dirty="0"/>
          </a:p>
          <a:p>
            <a:r>
              <a:rPr lang="en-US" dirty="0"/>
              <a:t>Get some examples of this outcome </a:t>
            </a:r>
          </a:p>
          <a:p>
            <a:pPr lvl="1"/>
            <a:r>
              <a:rPr lang="en-US" dirty="0"/>
              <a:t>Get court records and measure when someone doesn’t show up</a:t>
            </a:r>
          </a:p>
          <a:p>
            <a:endParaRPr lang="en-US" dirty="0"/>
          </a:p>
          <a:p>
            <a:r>
              <a:rPr lang="en-US" dirty="0"/>
              <a:t>Build predictive features</a:t>
            </a:r>
          </a:p>
          <a:p>
            <a:pPr lvl="1"/>
            <a:r>
              <a:rPr lang="en-US" dirty="0"/>
              <a:t>Use data to predict FTA (e.g. prior FTA, type of current charge, social connections, age, etc.)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 your goal (technical jargon: objective function)</a:t>
            </a:r>
          </a:p>
          <a:p>
            <a:pPr lvl="1"/>
            <a:r>
              <a:rPr lang="en-US" dirty="0"/>
              <a:t>Limit FTAs? Limit FTAs for Felonies? Limit FTAs for Misdemeanors?</a:t>
            </a:r>
          </a:p>
          <a:p>
            <a:endParaRPr lang="en-US" dirty="0"/>
          </a:p>
          <a:p>
            <a:r>
              <a:rPr lang="en-US" dirty="0"/>
              <a:t>Optimize an algorithm </a:t>
            </a:r>
          </a:p>
          <a:p>
            <a:pPr lvl="1"/>
            <a:r>
              <a:rPr lang="en-US" dirty="0"/>
              <a:t>Build algorithm that generates predictions that best meet objective</a:t>
            </a:r>
          </a:p>
          <a:p>
            <a:endParaRPr lang="en-US" dirty="0"/>
          </a:p>
          <a:p>
            <a:r>
              <a:rPr lang="en-US" dirty="0"/>
              <a:t>Deploy algorithm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2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6105-CC1B-4CAD-89C8-A7DB0E31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C75F3-D764-4B13-80E9-3E66974B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What decision is the algorithm trying to help with? </a:t>
            </a:r>
          </a:p>
          <a:p>
            <a:pPr lvl="1"/>
            <a:r>
              <a:rPr lang="en-US" dirty="0"/>
              <a:t>For example: Likelihood that defendant will not show up at next court date (Failure To Appear)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Choose an outcome to predict</a:t>
            </a:r>
          </a:p>
          <a:p>
            <a:pPr lvl="1"/>
            <a:endParaRPr lang="en-US" dirty="0"/>
          </a:p>
          <a:p>
            <a:r>
              <a:rPr lang="en-US" dirty="0"/>
              <a:t>Get some examples of this outcome </a:t>
            </a:r>
          </a:p>
          <a:p>
            <a:pPr lvl="1"/>
            <a:r>
              <a:rPr lang="en-US" dirty="0"/>
              <a:t>Get court records and measure when someone doesn’t show up</a:t>
            </a:r>
          </a:p>
          <a:p>
            <a:endParaRPr lang="en-US" dirty="0"/>
          </a:p>
          <a:p>
            <a:r>
              <a:rPr lang="en-US" dirty="0"/>
              <a:t>Build predictive features</a:t>
            </a:r>
          </a:p>
          <a:p>
            <a:pPr lvl="1"/>
            <a:r>
              <a:rPr lang="en-US" dirty="0"/>
              <a:t>Use data to predict FTA (e.g. prior FTA, type of current charge, social connections, age, etc.)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 your goal (technical jargon: objective function)</a:t>
            </a:r>
          </a:p>
          <a:p>
            <a:pPr lvl="1"/>
            <a:r>
              <a:rPr lang="en-US" dirty="0"/>
              <a:t>Limit FTAs? Limit FTAs for Felonies? Limit FTAs for Misdemeanors?</a:t>
            </a:r>
          </a:p>
          <a:p>
            <a:endParaRPr lang="en-US" dirty="0"/>
          </a:p>
          <a:p>
            <a:r>
              <a:rPr lang="en-US" dirty="0"/>
              <a:t>Optimize an algorithm </a:t>
            </a:r>
          </a:p>
          <a:p>
            <a:pPr lvl="1"/>
            <a:r>
              <a:rPr lang="en-US" dirty="0"/>
              <a:t>Build algorithm that generates predictions that best meet objective</a:t>
            </a:r>
          </a:p>
          <a:p>
            <a:endParaRPr lang="en-US" dirty="0"/>
          </a:p>
          <a:p>
            <a:r>
              <a:rPr lang="en-US" dirty="0"/>
              <a:t>Deploy algorithm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EFEB8-C056-4F85-92FE-8694BFC1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266304"/>
            <a:ext cx="11688806" cy="5677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23EF7-1608-4E2A-994D-04AE4E7A06E8}"/>
              </a:ext>
            </a:extLst>
          </p:cNvPr>
          <p:cNvSpPr txBox="1"/>
          <p:nvPr/>
        </p:nvSpPr>
        <p:spPr>
          <a:xfrm>
            <a:off x="251597" y="6222364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Link to paper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482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ED2D-6C02-4341-9DF0-5D4DDC20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0E658-9BDF-4B12-B34D-E6A195B87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Assistant Professor at the </a:t>
            </a:r>
            <a:r>
              <a:rPr lang="en-US" dirty="0" err="1"/>
              <a:t>iSchool</a:t>
            </a:r>
            <a:r>
              <a:rPr lang="en-US" dirty="0"/>
              <a:t> and CCJS</a:t>
            </a:r>
          </a:p>
          <a:p>
            <a:pPr lvl="1"/>
            <a:r>
              <a:rPr lang="en-US" dirty="0"/>
              <a:t>Ph.D. in Computer Science from NYU in 2017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Before UMD: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Research areas:</a:t>
            </a:r>
          </a:p>
          <a:p>
            <a:pPr lvl="1"/>
            <a:r>
              <a:rPr lang="en-US" dirty="0"/>
              <a:t>ML in public policy, particularly criminal justice</a:t>
            </a:r>
          </a:p>
          <a:p>
            <a:pPr lvl="1"/>
            <a:r>
              <a:rPr lang="en-US" dirty="0"/>
              <a:t>Record linkage</a:t>
            </a:r>
          </a:p>
          <a:p>
            <a:pPr lvl="1"/>
            <a:r>
              <a:rPr lang="en-US" dirty="0"/>
              <a:t>Science of science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You can refer to me by:</a:t>
            </a:r>
          </a:p>
          <a:p>
            <a:pPr lvl="1"/>
            <a:r>
              <a:rPr lang="en-US" dirty="0"/>
              <a:t>Professor Jelveh, Dr. Jelveh, or Zubin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5B20EC-C790-4811-8049-84E0785F6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52" y="2258732"/>
            <a:ext cx="3412760" cy="170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80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D03F-82EA-4C94-BADA-0CBC7908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Racial Bias in Medical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516C4-5413-4160-8AED-3000892C8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Goal was to allocate healthcare resources based on need</a:t>
            </a:r>
          </a:p>
          <a:p>
            <a:pPr>
              <a:buFontTx/>
              <a:buChar char="-"/>
            </a:pPr>
            <a:r>
              <a:rPr lang="en-US" dirty="0"/>
              <a:t>How do you measure need?</a:t>
            </a:r>
          </a:p>
          <a:p>
            <a:pPr>
              <a:buFontTx/>
              <a:buChar char="-"/>
            </a:pPr>
            <a:r>
              <a:rPr lang="en-US" dirty="0"/>
              <a:t>Algorithm designers chose healthcare utilization</a:t>
            </a:r>
          </a:p>
          <a:p>
            <a:pPr>
              <a:buFontTx/>
              <a:buChar char="-"/>
            </a:pPr>
            <a:r>
              <a:rPr lang="en-US" dirty="0"/>
              <a:t>But White patients are more likely to access healthcare than Black patients</a:t>
            </a:r>
          </a:p>
          <a:p>
            <a:pPr>
              <a:buFontTx/>
              <a:buChar char="-"/>
            </a:pPr>
            <a:r>
              <a:rPr lang="en-US" dirty="0"/>
              <a:t>Upshot: For the same risk level, Black patients were actually at greater risk of bad outcomes than White patients</a:t>
            </a:r>
          </a:p>
        </p:txBody>
      </p:sp>
    </p:spTree>
    <p:extLst>
      <p:ext uri="{BB962C8B-B14F-4D97-AF65-F5344CB8AC3E}">
        <p14:creationId xmlns:p14="http://schemas.microsoft.com/office/powerpoint/2010/main" val="319053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9AB75F-1519-4A2A-A9CA-20406591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723322"/>
            <a:ext cx="5353345" cy="5453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BF001-1DB3-4565-812B-A5383197D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04" y="661987"/>
            <a:ext cx="5579301" cy="545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8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6105-CC1B-4CAD-89C8-A7DB0E31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C75F3-D764-4B13-80E9-3E66974B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What decision is the algorithm trying to help with? </a:t>
            </a:r>
          </a:p>
          <a:p>
            <a:pPr lvl="1"/>
            <a:r>
              <a:rPr lang="en-US" dirty="0"/>
              <a:t>For example: Likelihood that defendant will not show up at next court date (Failure To Appear)</a:t>
            </a:r>
          </a:p>
          <a:p>
            <a:pPr lvl="1"/>
            <a:r>
              <a:rPr lang="en-US" dirty="0"/>
              <a:t>Choose an outcome to predict</a:t>
            </a:r>
          </a:p>
          <a:p>
            <a:pPr lvl="1"/>
            <a:endParaRPr lang="en-US" dirty="0"/>
          </a:p>
          <a:p>
            <a:r>
              <a:rPr lang="en-US" dirty="0"/>
              <a:t>Get some examples of this outcome </a:t>
            </a:r>
          </a:p>
          <a:p>
            <a:pPr lvl="1"/>
            <a:r>
              <a:rPr lang="en-US" dirty="0"/>
              <a:t>Get court records and measure when someone does/</a:t>
            </a:r>
            <a:r>
              <a:rPr lang="en-US" dirty="0" err="1"/>
              <a:t>n’t</a:t>
            </a:r>
            <a:r>
              <a:rPr lang="en-US" dirty="0"/>
              <a:t> show up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Build predictive features</a:t>
            </a:r>
          </a:p>
          <a:p>
            <a:pPr lvl="1"/>
            <a:r>
              <a:rPr lang="en-US" dirty="0"/>
              <a:t>Use data to predict FTA (e.g. prior FTA, type of current charge, social connections)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 an objective function</a:t>
            </a:r>
          </a:p>
          <a:p>
            <a:pPr lvl="1"/>
            <a:r>
              <a:rPr lang="en-US" dirty="0"/>
              <a:t>Limit FTAs? Limit FTAs for Felonies? Limit FTAs for Misdemeanors?</a:t>
            </a:r>
          </a:p>
          <a:p>
            <a:endParaRPr lang="en-US" dirty="0"/>
          </a:p>
          <a:p>
            <a:r>
              <a:rPr lang="en-US" dirty="0"/>
              <a:t>Optimize an algorithm </a:t>
            </a:r>
          </a:p>
          <a:p>
            <a:pPr lvl="1"/>
            <a:r>
              <a:rPr lang="en-US" dirty="0"/>
              <a:t>Build algorithm that generates predictions that best meet objective</a:t>
            </a:r>
          </a:p>
          <a:p>
            <a:endParaRPr lang="en-US" dirty="0"/>
          </a:p>
          <a:p>
            <a:r>
              <a:rPr lang="en-US" dirty="0"/>
              <a:t>Deploy algorithm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1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AE56-DE3D-415E-B819-9A639D63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and Victimization Risk Model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7DEF177-14EF-4258-AD33-3A6F5081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52034"/>
            <a:ext cx="11353800" cy="510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57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105B-EACC-44B7-97E7-2F5F3C69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CRVM/SSL Screenshot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AB4E6-9C9C-410A-B7D7-C80393652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3B677224-2594-41DC-AA36-418EF4E20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8798"/>
            <a:ext cx="12192000" cy="54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10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7CB4-2204-4EC3-B189-74D09977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Self-fulling Prophecy?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D6EAF-8556-4E66-A837-3D473D93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1989092"/>
            <a:ext cx="10031225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1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6A96D-B644-4505-950F-C201972A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Factors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6D34991-4F80-4C5C-96E3-5B7D4A3F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3" y="1797849"/>
            <a:ext cx="1034559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8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23B9-3331-4FC2-BC99-91CF4351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Networks Come In?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6733C-2032-4038-AEDC-6C403C6C0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51" y="1947576"/>
            <a:ext cx="12012838" cy="353220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B3574-A94B-4B26-A3D6-F8DC10FF7246}"/>
              </a:ext>
            </a:extLst>
          </p:cNvPr>
          <p:cNvSpPr/>
          <p:nvPr/>
        </p:nvSpPr>
        <p:spPr>
          <a:xfrm>
            <a:off x="2946400" y="2694819"/>
            <a:ext cx="7552267" cy="38946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91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60BE-5FE7-4C63-A3C4-24A2D74F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F26D0-1FE7-4E41-A8EE-716825EB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65" y="1711390"/>
            <a:ext cx="8763134" cy="48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448E-24BC-ADEC-28C9-32F85147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2EAA9-371B-DB70-4311-31A21936A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is about predicting a Yes/No outcome</a:t>
            </a:r>
          </a:p>
          <a:p>
            <a:r>
              <a:rPr lang="en-US" dirty="0"/>
              <a:t>To do that we need to know:</a:t>
            </a:r>
          </a:p>
          <a:p>
            <a:pPr lvl="1"/>
            <a:r>
              <a:rPr lang="en-US" dirty="0"/>
              <a:t>Basic probability</a:t>
            </a:r>
          </a:p>
          <a:p>
            <a:pPr lvl="1"/>
            <a:r>
              <a:rPr lang="en-US" dirty="0"/>
              <a:t>What criteria makes a “good” algorithm</a:t>
            </a:r>
          </a:p>
          <a:p>
            <a:pPr lvl="1"/>
            <a:r>
              <a:rPr lang="en-US" dirty="0"/>
              <a:t>Which algorithms meet </a:t>
            </a:r>
            <a:r>
              <a:rPr lang="en-US" i="1" dirty="0"/>
              <a:t>some</a:t>
            </a:r>
            <a:r>
              <a:rPr lang="en-US" dirty="0"/>
              <a:t> of these criteria</a:t>
            </a:r>
          </a:p>
          <a:p>
            <a:pPr lvl="1"/>
            <a:r>
              <a:rPr lang="en-US" dirty="0"/>
              <a:t>Is this prediction:</a:t>
            </a:r>
          </a:p>
          <a:p>
            <a:pPr lvl="2"/>
            <a:r>
              <a:rPr lang="en-US" dirty="0"/>
              <a:t>More accurate than the status quo (typically human predictions)</a:t>
            </a:r>
          </a:p>
          <a:p>
            <a:pPr lvl="2"/>
            <a:r>
              <a:rPr lang="en-US" dirty="0"/>
              <a:t>Is this algorithm fair/equitable?</a:t>
            </a:r>
          </a:p>
          <a:p>
            <a:pPr lvl="2"/>
            <a:r>
              <a:rPr lang="en-US" dirty="0"/>
              <a:t>Does this algorithm help meet the larger objective?</a:t>
            </a:r>
          </a:p>
        </p:txBody>
      </p:sp>
    </p:spTree>
    <p:extLst>
      <p:ext uri="{BB962C8B-B14F-4D97-AF65-F5344CB8AC3E}">
        <p14:creationId xmlns:p14="http://schemas.microsoft.com/office/powerpoint/2010/main" val="6433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data science?</a:t>
            </a:r>
          </a:p>
        </p:txBody>
      </p:sp>
    </p:spTree>
    <p:extLst>
      <p:ext uri="{BB962C8B-B14F-4D97-AF65-F5344CB8AC3E}">
        <p14:creationId xmlns:p14="http://schemas.microsoft.com/office/powerpoint/2010/main" val="333927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4EDCD-D4BB-737F-3546-66A9C3F4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4EF7-BB9D-2325-00B7-526A191F7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to data science prediction</a:t>
            </a:r>
          </a:p>
          <a:p>
            <a:endParaRPr lang="en-US" dirty="0"/>
          </a:p>
          <a:p>
            <a:r>
              <a:rPr lang="en-US" dirty="0"/>
              <a:t>Concepts I want you to understand by the end of the course:</a:t>
            </a:r>
          </a:p>
          <a:p>
            <a:pPr lvl="1"/>
            <a:r>
              <a:rPr lang="en-US" dirty="0"/>
              <a:t>Prediction = Conditional Probability (or Expectation if we are talking about continuous outcomes)</a:t>
            </a:r>
          </a:p>
          <a:p>
            <a:pPr lvl="1"/>
            <a:r>
              <a:rPr lang="en-US" dirty="0"/>
              <a:t>How do we generate predictions with ML algorithms? </a:t>
            </a:r>
          </a:p>
          <a:p>
            <a:pPr lvl="1"/>
            <a:r>
              <a:rPr lang="en-US" dirty="0"/>
              <a:t>What qualities do we want in a good prediction?</a:t>
            </a:r>
          </a:p>
          <a:p>
            <a:pPr lvl="1"/>
            <a:r>
              <a:rPr lang="en-US" dirty="0"/>
              <a:t>How do we evaluate algorithms for those qualities?</a:t>
            </a:r>
          </a:p>
          <a:p>
            <a:pPr lvl="2"/>
            <a:r>
              <a:rPr lang="en-US" dirty="0"/>
              <a:t>How do we evaluate algorithms when the underlying data is biased?</a:t>
            </a:r>
          </a:p>
          <a:p>
            <a:r>
              <a:rPr lang="en-US" dirty="0"/>
              <a:t>These concepts are applicable to other ML approaches (text-mining / deep learning,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31035C-1B17-8D41-2159-3393AA1A19FF}"/>
              </a:ext>
            </a:extLst>
          </p:cNvPr>
          <p:cNvCxnSpPr/>
          <p:nvPr/>
        </p:nvCxnSpPr>
        <p:spPr>
          <a:xfrm>
            <a:off x="3403600" y="1687513"/>
            <a:ext cx="1625600" cy="737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CA783-B1F8-EE40-97D2-2E683D5FFAAE}"/>
              </a:ext>
            </a:extLst>
          </p:cNvPr>
          <p:cNvCxnSpPr>
            <a:cxnSpLocks/>
          </p:cNvCxnSpPr>
          <p:nvPr/>
        </p:nvCxnSpPr>
        <p:spPr>
          <a:xfrm flipH="1">
            <a:off x="3525520" y="1690688"/>
            <a:ext cx="1503680" cy="737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18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6320-9A36-4682-B8F1-8B167761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love Wikipedia, but…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3053F-A89B-44AE-8E68-D80C82076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304"/>
            <a:ext cx="9487948" cy="34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4577-6872-E7BD-9007-C33575B8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6CFD-3E4D-B7F2-5A22-911B77B2C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1DA16-CE0F-348E-5543-499BE43D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6"/>
            <a:ext cx="12192000" cy="6285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FB440-21AD-13CC-BDD6-86F63B4A171F}"/>
              </a:ext>
            </a:extLst>
          </p:cNvPr>
          <p:cNvSpPr txBox="1"/>
          <p:nvPr/>
        </p:nvSpPr>
        <p:spPr>
          <a:xfrm>
            <a:off x="2255520" y="6461760"/>
            <a:ext cx="541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Anaconda State of Data Science Survey (2022)</a:t>
            </a:r>
          </a:p>
        </p:txBody>
      </p:sp>
    </p:spTree>
    <p:extLst>
      <p:ext uri="{BB962C8B-B14F-4D97-AF65-F5344CB8AC3E}">
        <p14:creationId xmlns:p14="http://schemas.microsoft.com/office/powerpoint/2010/main" val="387094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756298-33A7-0E3F-38AC-972635452B32}"/>
              </a:ext>
            </a:extLst>
          </p:cNvPr>
          <p:cNvSpPr/>
          <p:nvPr/>
        </p:nvSpPr>
        <p:spPr>
          <a:xfrm>
            <a:off x="71612" y="1507524"/>
            <a:ext cx="5909058" cy="47038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46187-CCBB-9F45-07F7-27CC93BB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8" y="5382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onstantia" panose="02030602050306030303" pitchFamily="18" charset="0"/>
                <a:ea typeface="UD Digi Kyokasho NK-B" panose="020B0400000000000000" pitchFamily="18" charset="-128"/>
                <a:cs typeface="Gisha" panose="020B0604020202020204" pitchFamily="34" charset="-79"/>
              </a:rPr>
              <a:t>Data Science =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0B5C4-CF78-0D10-DC40-AC845B539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33" y="1587661"/>
            <a:ext cx="2897892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Detect</a:t>
            </a:r>
          </a:p>
          <a:p>
            <a:r>
              <a:rPr lang="en-US" dirty="0">
                <a:latin typeface="Constantia" panose="02030602050306030303" pitchFamily="18" charset="0"/>
                <a:cs typeface="Aldhabi" panose="020B0604020202020204" pitchFamily="2" charset="-78"/>
              </a:rPr>
              <a:t>Facial recognition</a:t>
            </a:r>
          </a:p>
          <a:p>
            <a:r>
              <a:rPr lang="en-US" dirty="0">
                <a:latin typeface="Constantia" panose="02030602050306030303" pitchFamily="18" charset="0"/>
                <a:cs typeface="Aldhabi" panose="020B0604020202020204" pitchFamily="2" charset="-78"/>
              </a:rPr>
              <a:t>License plate readers</a:t>
            </a:r>
          </a:p>
          <a:p>
            <a:r>
              <a:rPr lang="en-US" dirty="0">
                <a:latin typeface="Constantia" panose="02030602050306030303" pitchFamily="18" charset="0"/>
                <a:cs typeface="Aldhabi" panose="020B0604020202020204" pitchFamily="2" charset="-78"/>
              </a:rPr>
              <a:t>Voice recognition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67C05B-1C05-8909-8940-C17358845176}"/>
              </a:ext>
            </a:extLst>
          </p:cNvPr>
          <p:cNvGrpSpPr/>
          <p:nvPr/>
        </p:nvGrpSpPr>
        <p:grpSpPr>
          <a:xfrm>
            <a:off x="6096002" y="1507524"/>
            <a:ext cx="5909058" cy="4703806"/>
            <a:chOff x="6096002" y="1507524"/>
            <a:chExt cx="5909058" cy="47038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218532-4E10-F668-8AB4-668661AE95C1}"/>
                </a:ext>
              </a:extLst>
            </p:cNvPr>
            <p:cNvSpPr/>
            <p:nvPr/>
          </p:nvSpPr>
          <p:spPr>
            <a:xfrm>
              <a:off x="6096002" y="1507524"/>
              <a:ext cx="5909058" cy="47038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6AC6B593-0169-F178-08AA-089B01DC9AEA}"/>
                </a:ext>
              </a:extLst>
            </p:cNvPr>
            <p:cNvSpPr txBox="1">
              <a:spLocks/>
            </p:cNvSpPr>
            <p:nvPr/>
          </p:nvSpPr>
          <p:spPr>
            <a:xfrm>
              <a:off x="9057269" y="1587661"/>
              <a:ext cx="2897892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+mn-cs"/>
                </a:rPr>
                <a:t>Forecast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Pretrial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Credit Score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Calcium Score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Predictive policing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Aldhabi" panose="01000000000000000000" pitchFamily="2" charset="-7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endParaRPr>
            </a:p>
          </p:txBody>
        </p:sp>
        <p:pic>
          <p:nvPicPr>
            <p:cNvPr id="1030" name="Picture 6" descr="Adaptation Analysis: Minority Report – JFR Blog">
              <a:extLst>
                <a:ext uri="{FF2B5EF4-FFF2-40B4-BE49-F238E27FC236}">
                  <a16:creationId xmlns:a16="http://schemas.microsoft.com/office/drawing/2014/main" id="{31614859-4927-A4C9-2927-C228A2E42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373" y="1646833"/>
              <a:ext cx="2738898" cy="390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Sherlock | PBS">
            <a:extLst>
              <a:ext uri="{FF2B5EF4-FFF2-40B4-BE49-F238E27FC236}">
                <a16:creationId xmlns:a16="http://schemas.microsoft.com/office/drawing/2014/main" id="{34DDBCAC-34D0-6FF5-6BBB-55AE9A218C5B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6287"/>
          <a:stretch/>
        </p:blipFill>
        <p:spPr bwMode="auto">
          <a:xfrm>
            <a:off x="105031" y="1646833"/>
            <a:ext cx="2743200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36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756298-33A7-0E3F-38AC-972635452B32}"/>
              </a:ext>
            </a:extLst>
          </p:cNvPr>
          <p:cNvSpPr/>
          <p:nvPr/>
        </p:nvSpPr>
        <p:spPr>
          <a:xfrm>
            <a:off x="71612" y="1532237"/>
            <a:ext cx="5909058" cy="47038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46187-CCBB-9F45-07F7-27CC93BB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8" y="2911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onstantia" panose="02030602050306030303" pitchFamily="18" charset="0"/>
                <a:ea typeface="UD Digi Kyokasho NK-B" panose="020B0400000000000000" pitchFamily="18" charset="-128"/>
                <a:cs typeface="Gisha" panose="020B0604020202020204" pitchFamily="34" charset="-79"/>
              </a:rPr>
              <a:t>Detecting Is Much Easier Than  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0B5C4-CF78-0D10-DC40-AC845B539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940" y="1587661"/>
                <a:ext cx="572478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4400" dirty="0">
                    <a:solidFill>
                      <a:schemeClr val="accent5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Detect</a:t>
                </a:r>
              </a:p>
              <a:p>
                <a:r>
                  <a:rPr lang="en-US" dirty="0">
                    <a:latin typeface="Constantia" panose="02030602050306030303" pitchFamily="18" charset="0"/>
                    <a:cs typeface="Aldhabi" panose="020B0604020202020204" pitchFamily="2" charset="-78"/>
                  </a:rPr>
                  <a:t>Face Recognition Vendor Test:</a:t>
                </a:r>
              </a:p>
              <a:p>
                <a:pPr lvl="1"/>
                <a:r>
                  <a:rPr lang="en-US" dirty="0">
                    <a:latin typeface="Constantia" panose="02030602050306030303" pitchFamily="18" charset="0"/>
                    <a:cs typeface="Aldhabi" panose="020B0604020202020204" pitchFamily="2" charset="-78"/>
                  </a:rPr>
                  <a:t>False Non-Match Rates 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ldhabi" panose="020B0604020202020204" pitchFamily="2" charset="-78"/>
                      </a:rPr>
                      <m:t>0%</m:t>
                    </m:r>
                  </m:oMath>
                </a14:m>
                <a:r>
                  <a:rPr lang="en-US" dirty="0">
                    <a:latin typeface="Constantia" panose="02030602050306030303" pitchFamily="18" charset="0"/>
                    <a:cs typeface="Aldhabi" panose="020B0604020202020204" pitchFamily="2" charset="-78"/>
                  </a:rPr>
                  <a:t> error</a:t>
                </a:r>
              </a:p>
              <a:p>
                <a:endParaRPr lang="en-US" dirty="0">
                  <a:latin typeface="Constantia" panose="02030602050306030303" pitchFamily="18" charset="0"/>
                  <a:cs typeface="Aldhabi" panose="020B0604020202020204" pitchFamily="2" charset="-78"/>
                </a:endParaRPr>
              </a:p>
              <a:p>
                <a:r>
                  <a:rPr lang="en-US" dirty="0">
                    <a:latin typeface="Constantia" panose="02030602050306030303" pitchFamily="18" charset="0"/>
                    <a:cs typeface="Aldhabi" panose="020B0604020202020204" pitchFamily="2" charset="-78"/>
                  </a:rPr>
                  <a:t>License plate readers:</a:t>
                </a:r>
              </a:p>
              <a:p>
                <a:pPr lvl="1"/>
                <a:r>
                  <a:rPr lang="en-US" dirty="0">
                    <a:latin typeface="Constantia" panose="02030602050306030303" pitchFamily="18" charset="0"/>
                    <a:cs typeface="Aldhabi" panose="020B0604020202020204" pitchFamily="2" charset="-78"/>
                  </a:rPr>
                  <a:t>Wang et al. (2022) &lt; 1%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0B5C4-CF78-0D10-DC40-AC845B539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940" y="1587661"/>
                <a:ext cx="5724785" cy="4351338"/>
              </a:xfrm>
              <a:blipFill>
                <a:blip r:embed="rId2"/>
                <a:stretch>
                  <a:fillRect l="-4366" t="-4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41D682F-F4FE-C126-6E9B-5E50E502EA40}"/>
              </a:ext>
            </a:extLst>
          </p:cNvPr>
          <p:cNvGrpSpPr/>
          <p:nvPr/>
        </p:nvGrpSpPr>
        <p:grpSpPr>
          <a:xfrm>
            <a:off x="6096002" y="1532238"/>
            <a:ext cx="5909058" cy="4703806"/>
            <a:chOff x="6096002" y="1507524"/>
            <a:chExt cx="5909058" cy="47038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218532-4E10-F668-8AB4-668661AE95C1}"/>
                </a:ext>
              </a:extLst>
            </p:cNvPr>
            <p:cNvSpPr/>
            <p:nvPr/>
          </p:nvSpPr>
          <p:spPr>
            <a:xfrm>
              <a:off x="6096002" y="1507524"/>
              <a:ext cx="5909058" cy="47038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6AC6B593-0169-F178-08AA-089B01DC9AEA}"/>
                </a:ext>
              </a:extLst>
            </p:cNvPr>
            <p:cNvSpPr txBox="1">
              <a:spLocks/>
            </p:cNvSpPr>
            <p:nvPr/>
          </p:nvSpPr>
          <p:spPr>
            <a:xfrm>
              <a:off x="6166258" y="1593657"/>
              <a:ext cx="5768545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+mn-cs"/>
                </a:rPr>
                <a:t>Forecast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Pretrial release:</a:t>
              </a:r>
            </a:p>
            <a:p>
              <a:pPr marL="685800" marR="0" lvl="1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Kleinberg et al. (2018) – 44% of top risk percentile do not FTA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Aldhabi" panose="01000000000000000000" pitchFamily="2" charset="-78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Shooting victimization:</a:t>
              </a:r>
            </a:p>
            <a:p>
              <a:pPr marL="685800" marR="0" lvl="1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 panose="02030602050306030303" pitchFamily="18" charset="0"/>
                  <a:ea typeface="+mn-ea"/>
                  <a:cs typeface="Aldhabi" panose="01000000000000000000" pitchFamily="2" charset="-78"/>
                </a:rPr>
                <a:t>Heller et al. (2023) – 87% of top 500 are not victims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Aldhabi" panose="01000000000000000000" pitchFamily="2" charset="-78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Aldhabi" panose="01000000000000000000" pitchFamily="2" charset="-78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Aldhabi" panose="01000000000000000000" pitchFamily="2" charset="-7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76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Pretrial Risk Assessments</a:t>
            </a:r>
          </a:p>
        </p:txBody>
      </p:sp>
    </p:spTree>
    <p:extLst>
      <p:ext uri="{BB962C8B-B14F-4D97-AF65-F5344CB8AC3E}">
        <p14:creationId xmlns:p14="http://schemas.microsoft.com/office/powerpoint/2010/main" val="327134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11655</TotalTime>
  <Words>1224</Words>
  <Application>Microsoft Office PowerPoint</Application>
  <PresentationFormat>Widescreen</PresentationFormat>
  <Paragraphs>231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Aldhabi</vt:lpstr>
      <vt:lpstr>Arial</vt:lpstr>
      <vt:lpstr>Calibri</vt:lpstr>
      <vt:lpstr>Cambria</vt:lpstr>
      <vt:lpstr>Cambria Math</vt:lpstr>
      <vt:lpstr>Constantia</vt:lpstr>
      <vt:lpstr>Office Theme</vt:lpstr>
      <vt:lpstr>1_Office Theme</vt:lpstr>
      <vt:lpstr>INST 414: Data Science Techniques   Lecture 1 Introduction</vt:lpstr>
      <vt:lpstr>Logistics</vt:lpstr>
      <vt:lpstr>About Me</vt:lpstr>
      <vt:lpstr>What is data science?</vt:lpstr>
      <vt:lpstr>I love Wikipedia, but…</vt:lpstr>
      <vt:lpstr>PowerPoint Presentation</vt:lpstr>
      <vt:lpstr>Data Science = Prediction</vt:lpstr>
      <vt:lpstr>Detecting Is Much Easier Than  Forecasting</vt:lpstr>
      <vt:lpstr>Pretrial Risk Assessments</vt:lpstr>
      <vt:lpstr>Bail/Pretrial Detention</vt:lpstr>
      <vt:lpstr>Background</vt:lpstr>
      <vt:lpstr>Solution</vt:lpstr>
      <vt:lpstr>Solution</vt:lpstr>
      <vt:lpstr>Public Safety Assessment</vt:lpstr>
      <vt:lpstr>Public Safety Assessment</vt:lpstr>
      <vt:lpstr>Scoring</vt:lpstr>
      <vt:lpstr>Scoring</vt:lpstr>
      <vt:lpstr>Scoring</vt:lpstr>
      <vt:lpstr>Course Roadmap</vt:lpstr>
      <vt:lpstr>Course Roadmap</vt:lpstr>
      <vt:lpstr>Course Roadmap</vt:lpstr>
      <vt:lpstr>Course Roadmap</vt:lpstr>
      <vt:lpstr>What This Course Does Not Cover</vt:lpstr>
      <vt:lpstr>On the Coding Side</vt:lpstr>
      <vt:lpstr>Content + Grading</vt:lpstr>
      <vt:lpstr>Data Science Process</vt:lpstr>
      <vt:lpstr>Data Science Process</vt:lpstr>
      <vt:lpstr>Data Science Process</vt:lpstr>
      <vt:lpstr>PowerPoint Presentation</vt:lpstr>
      <vt:lpstr>Racial Bias in Medical Algorithms</vt:lpstr>
      <vt:lpstr>PowerPoint Presentation</vt:lpstr>
      <vt:lpstr>Data Science Process</vt:lpstr>
      <vt:lpstr>Crime and Victimization Risk Model</vt:lpstr>
      <vt:lpstr>CRVM/SSL Screenshot</vt:lpstr>
      <vt:lpstr>Self-fulling Prophecy?</vt:lpstr>
      <vt:lpstr>Model Factors</vt:lpstr>
      <vt:lpstr>Where Do Networks Come In?</vt:lpstr>
      <vt:lpstr>The Algorithm</vt:lpstr>
      <vt:lpstr>Recap</vt:lpstr>
      <vt:lpstr>Course Philosophy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 414 Data  Lecture X </dc:title>
  <dc:creator>Zubin Jelveh</dc:creator>
  <cp:lastModifiedBy>Zubin Jelveh</cp:lastModifiedBy>
  <cp:revision>107</cp:revision>
  <dcterms:created xsi:type="dcterms:W3CDTF">2021-01-25T02:56:49Z</dcterms:created>
  <dcterms:modified xsi:type="dcterms:W3CDTF">2024-08-27T21:53:58Z</dcterms:modified>
</cp:coreProperties>
</file>